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4"/>
  </p:sldMasterIdLst>
  <p:notesMasterIdLst>
    <p:notesMasterId r:id="rId48"/>
  </p:notesMasterIdLst>
  <p:sldIdLst>
    <p:sldId id="256" r:id="rId5"/>
    <p:sldId id="464" r:id="rId6"/>
    <p:sldId id="262" r:id="rId7"/>
    <p:sldId id="439" r:id="rId8"/>
    <p:sldId id="452" r:id="rId9"/>
    <p:sldId id="462" r:id="rId10"/>
    <p:sldId id="459" r:id="rId11"/>
    <p:sldId id="460" r:id="rId12"/>
    <p:sldId id="461" r:id="rId13"/>
    <p:sldId id="457" r:id="rId14"/>
    <p:sldId id="463" r:id="rId15"/>
    <p:sldId id="465" r:id="rId16"/>
    <p:sldId id="466" r:id="rId17"/>
    <p:sldId id="467" r:id="rId18"/>
    <p:sldId id="468" r:id="rId19"/>
    <p:sldId id="469" r:id="rId20"/>
    <p:sldId id="470" r:id="rId21"/>
    <p:sldId id="472" r:id="rId22"/>
    <p:sldId id="473" r:id="rId23"/>
    <p:sldId id="474" r:id="rId24"/>
    <p:sldId id="475" r:id="rId25"/>
    <p:sldId id="477" r:id="rId26"/>
    <p:sldId id="478" r:id="rId27"/>
    <p:sldId id="479" r:id="rId28"/>
    <p:sldId id="480" r:id="rId29"/>
    <p:sldId id="481" r:id="rId30"/>
    <p:sldId id="482" r:id="rId31"/>
    <p:sldId id="483" r:id="rId32"/>
    <p:sldId id="484" r:id="rId33"/>
    <p:sldId id="485" r:id="rId34"/>
    <p:sldId id="486" r:id="rId35"/>
    <p:sldId id="487" r:id="rId36"/>
    <p:sldId id="488" r:id="rId37"/>
    <p:sldId id="489" r:id="rId38"/>
    <p:sldId id="490" r:id="rId39"/>
    <p:sldId id="491" r:id="rId40"/>
    <p:sldId id="492" r:id="rId41"/>
    <p:sldId id="493" r:id="rId42"/>
    <p:sldId id="494" r:id="rId43"/>
    <p:sldId id="495" r:id="rId44"/>
    <p:sldId id="496" r:id="rId45"/>
    <p:sldId id="497" r:id="rId46"/>
    <p:sldId id="49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42" autoAdjust="0"/>
    <p:restoredTop sz="92480" autoAdjust="0"/>
  </p:normalViewPr>
  <p:slideViewPr>
    <p:cSldViewPr snapToGrid="0" snapToObjects="1">
      <p:cViewPr varScale="1">
        <p:scale>
          <a:sx n="66" d="100"/>
          <a:sy n="66" d="100"/>
        </p:scale>
        <p:origin x="72" y="4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9T19:17:21.81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251 497 24575,'1'-4'0,"1"0"0,0 1 0,0-1 0,0 1 0,0-1 0,1 1 0,-1 0 0,1 0 0,0 0 0,0 0 0,0 1 0,0-1 0,0 1 0,1-1 0,-1 1 0,6-2 0,19-16 0,39-35 0,2 4 0,3 2 0,99-50 0,-115 71 0,2 3 0,1 3 0,0 2 0,2 3 0,89-14 0,235 4 0,8 32 0,-192 0 0,-94-3 0,0 4 0,0 5 0,185 44 0,-112-6 0,341 144 0,-502-185 0,0 2 0,0 0 0,-1 1 0,22 18 0,-32-22 0,-1 0 0,0 0 0,-1 1 0,0 0 0,0 0 0,-1 1 0,0-1 0,0 1 0,-1 0 0,0 1 0,3 10 0,18 75 0,-4 0 0,9 112 0,2 200 0,-30-385 0,6 46 0,-1 114 0,-8-160 0,-1 0 0,-1 1 0,-1-1 0,-1-1 0,-1 1 0,-1-1 0,0 0 0,-2 0 0,-13 22 0,9-21 0,-2-1 0,0 0 0,-1-2 0,-1 1 0,-35 29 0,-106 66 0,58-45 0,20-12 0,-3-2 0,-125 61 0,151-95 0,-2-2 0,-1-2 0,-115 17 0,123-26 0,-495 79 0,427-76 0,0-5 0,-194-14 0,-528-110 0,796 108 0,1-2 0,-1-2 0,2-2 0,0-2 0,1-2 0,-40-24 0,66 33 0,1 0 0,0-1 0,0-1 0,2 0 0,-1-1 0,2-1 0,0 0 0,0-1 0,1 0 0,1-1 0,1 0 0,0-1 0,1 0 0,1 0 0,1-1 0,0 0 0,-4-21 0,5 3 0,1-1 0,2 0 0,2 0 0,1 0 0,2 0 0,2 0 0,1 0 0,2 1 0,1 0 0,2 0 0,1 1 0,22-44 0,15-51 0,-39 98 0,2 1 0,1-1 0,2 2 0,1 0 0,1 1 0,22-29 0,-15 24 0,-2 0 0,-1-1 0,-1-1 0,25-70 0,-25 57 0,2 1 0,32-53 0,58-54 0,19-43 0,-120 180 0,2 0 0,0 1 0,0 1 0,2 0 0,0 1 0,1 0 0,0 1 0,1 1 0,0 0 0,2 1 0,-1 1 0,36-17 0,-11 7-341,-1-1 0,-2-3-1,71-57 1,-87 63-6485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9T19:17:23.62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16 24575,'0'-7'0,"7"-2"0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9T19:17:24.00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7 24575,'0'-7'0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8A3E5-BE51-4053-B3A1-13E726C2607C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3F7EB-B1C7-4B42-B9B2-09CB6CDA9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3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62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38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other </a:t>
            </a:r>
            <a:r>
              <a:rPr lang="en-US" dirty="0" err="1"/>
              <a:t>sw</a:t>
            </a:r>
            <a:r>
              <a:rPr lang="en-US"/>
              <a:t> suites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07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60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sky with white stars&#10;&#10;Description automatically generated">
            <a:extLst>
              <a:ext uri="{FF2B5EF4-FFF2-40B4-BE49-F238E27FC236}">
                <a16:creationId xmlns:a16="http://schemas.microsoft.com/office/drawing/2014/main" id="{E961B474-7327-0EF6-05D8-2B44F1BC8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7" name="Picture 1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43DBE756-05BD-8443-494C-984861C6FB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71BB7D-BA2A-DEFB-F5C8-C0B7B5A252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D509E-1AF8-D740-A561-D9E866D98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8333" y="1249355"/>
            <a:ext cx="5139267" cy="2306637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50A6C2-C104-6544-8D04-7F169391D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266" y="3839096"/>
            <a:ext cx="5129696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0" name="Picture 14">
            <a:extLst>
              <a:ext uri="{FF2B5EF4-FFF2-40B4-BE49-F238E27FC236}">
                <a16:creationId xmlns:a16="http://schemas.microsoft.com/office/drawing/2014/main" id="{DB4D5539-1324-C38A-CCE8-8B31A9B2B2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028031" y="185979"/>
            <a:ext cx="2829373" cy="12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2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CF64-4656-884B-8452-4ED84699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F727A-AF4F-6D45-BB00-5837193DB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1F68-94DD-8243-86FA-7F510BE4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0BF47-BE58-688A-C64B-344DA3DAD026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8C647FD7-54DC-6686-1C8F-5D63A790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7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 Cover /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3843B-5096-EB0A-B4C0-66BC7F80D5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0D3D8F33-1C89-1098-F45A-B14622CCF0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55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1D98-AA98-D848-8BFF-9C0692DF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4" y="329799"/>
            <a:ext cx="9251643" cy="1009651"/>
          </a:xfrm>
        </p:spPr>
        <p:txBody>
          <a:bodyPr wrap="none" lIns="0" tIns="0" rIns="0" bIns="0" anchor="t">
            <a:noAutofit/>
          </a:bodyPr>
          <a:lstStyle>
            <a:lvl1pPr>
              <a:defRPr sz="3200" b="1" i="0">
                <a:latin typeface="Exo 2 Semi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2D80-C8BC-E745-9923-B04F53A5D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11174931" cy="4613339"/>
          </a:xfrm>
        </p:spPr>
        <p:txBody>
          <a:bodyPr wrap="none" lIns="0" tIns="0" rIns="0" bIns="0">
            <a:noAutofit/>
          </a:bodyPr>
          <a:lstStyle>
            <a:lvl1pPr>
              <a:defRPr sz="1800">
                <a:latin typeface="Montserrat" pitchFamily="2" charset="77"/>
              </a:defRPr>
            </a:lvl1pPr>
            <a:lvl2pPr>
              <a:defRPr sz="1800">
                <a:latin typeface="Montserrat" pitchFamily="2" charset="77"/>
              </a:defRPr>
            </a:lvl2pPr>
            <a:lvl3pPr>
              <a:defRPr sz="1800">
                <a:latin typeface="Montserrat" pitchFamily="2" charset="77"/>
              </a:defRPr>
            </a:lvl3pPr>
            <a:lvl4pPr>
              <a:defRPr sz="1800">
                <a:latin typeface="Montserrat" pitchFamily="2" charset="77"/>
              </a:defRPr>
            </a:lvl4pPr>
            <a:lvl5pPr>
              <a:defRPr sz="1800">
                <a:latin typeface="Montserrat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1D2DF-187E-6E40-AF04-C21A6171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A96F29-6668-5665-8E7A-3A00FBDA736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C068E0F-D4A7-60BD-2CFA-9ED75C64D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29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>
          <a:gsLst>
            <a:gs pos="10000">
              <a:schemeClr val="accent3"/>
            </a:gs>
            <a:gs pos="100000">
              <a:schemeClr val="accent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B9B3FC84-400A-C329-0D90-EB1B9555BE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7AB92-7BD5-2045-BBCF-E01A1246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866" y="677333"/>
            <a:ext cx="10515600" cy="285273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838DC-C4C4-1F42-8199-CCA05EB59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383182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9DB52-A10E-51DC-B3E4-1D488A294EA8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23" name="Picture 22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C94984BE-BF1F-9509-D6D4-E0191B40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BD90324-4C92-2838-A1D2-69BF9FE2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7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15E2-4ECA-184E-9C94-4A010684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2" y="333565"/>
            <a:ext cx="9243777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7822-4DA7-A944-80AB-D8A755159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767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F3666-DC57-A345-9A0F-B026EDB4F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5536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99AFE-22A8-9740-9FCB-A4D05B78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2C2EE1-AA38-67F4-E03F-A71434CE984C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7" name="Picture 16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8E1E0A8-988B-94D0-280F-EF67BB2CD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8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5F24D-4D3B-EA4E-9A9C-A0C214B2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28550"/>
            <a:ext cx="9258300" cy="6323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59ECC-AA34-C540-A79A-8FF0CB04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3767" y="1566577"/>
            <a:ext cx="5157787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65F3A-94B5-674D-9EA0-F3D2AF3A6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3767" y="221246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4DBC18-A4B6-EF4C-8C42-C3DD47909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8915" y="1566577"/>
            <a:ext cx="5183188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3364C-AE17-F441-B519-ED310712C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38915" y="221246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D2626-FC45-E046-A05E-1C2332C7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F58C79-F284-BBE6-49B1-B9310A6EEC9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59B323F-38CD-7E8C-3F96-FDC4CD1F9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7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5DE1-7C9A-6647-BD17-C40D29B5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0FDC0-E382-A44B-8741-FE114F440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0FB649-2FAF-6976-9167-9A1C5D97450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B3B71E3-8E48-D48D-06AE-5C2049E9B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3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12392-F3BD-6E42-B8BB-99784860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D4151D-7A91-F0C2-1A91-F7A88658E52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8" name="Picture 7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B48BD20-D55F-ABBF-6456-6A22F59B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1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1A4A-548C-C64D-A4C9-28880E087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C3354-FCC4-CF4F-8214-DFEC3A191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74DE7-BEBF-6940-892B-8D31C7988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740CA-045B-C042-AFC0-FF220B3E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E8B9CE-EBEF-44FC-D153-AF47D27AA3BD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651CE0AC-719D-3B39-12C7-4E874ADF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7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7491-AE1E-5B4D-A8CB-A3A805F1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8A4B6-FD4B-8E4F-9072-6207883E4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740BE-2715-5A4E-A27B-ACB499156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7B712-635A-1C48-B3B1-225F46D0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460204-398A-8319-673B-BD6AFA949B1F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82215F0-4A53-53FB-9BD2-05EF670A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7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A3D46-2134-8844-B1AF-905E4817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EB473-4900-7E49-BE7F-E480C94C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9823" y="1606169"/>
            <a:ext cx="11199146" cy="435133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19306-4797-144B-B9C0-BB326B609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3936" y="6340602"/>
            <a:ext cx="2743200" cy="365125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0F9E0D-B9E5-914F-56CF-22A7515DD39A}"/>
              </a:ext>
            </a:extLst>
          </p:cNvPr>
          <p:cNvGrpSpPr/>
          <p:nvPr/>
        </p:nvGrpSpPr>
        <p:grpSpPr>
          <a:xfrm>
            <a:off x="-1" y="0"/>
            <a:ext cx="11040256" cy="6018553"/>
            <a:chOff x="-1" y="0"/>
            <a:chExt cx="11040256" cy="601855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9444605-2439-8802-7F06-B46EBED52D4C}"/>
                </a:ext>
              </a:extLst>
            </p:cNvPr>
            <p:cNvSpPr/>
            <p:nvPr userDrawn="1"/>
          </p:nvSpPr>
          <p:spPr>
            <a:xfrm>
              <a:off x="-1" y="0"/>
              <a:ext cx="74952" cy="6018553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235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0CEC31-4EC3-108D-33B8-72E2C683FCB0}"/>
                </a:ext>
              </a:extLst>
            </p:cNvPr>
            <p:cNvSpPr/>
            <p:nvPr userDrawn="1"/>
          </p:nvSpPr>
          <p:spPr>
            <a:xfrm rot="16200000">
              <a:off x="5516379" y="-5448923"/>
              <a:ext cx="74952" cy="10972800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779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Exo 2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392">
          <p15:clr>
            <a:srgbClr val="F26B43"/>
          </p15:clr>
        </p15:guide>
        <p15:guide id="4" pos="312">
          <p15:clr>
            <a:srgbClr val="F26B43"/>
          </p15:clr>
        </p15:guide>
        <p15:guide id="5" orient="horz" pos="3984">
          <p15:clr>
            <a:srgbClr val="F26B43"/>
          </p15:clr>
        </p15:guide>
        <p15:guide id="6" orient="horz" pos="3768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720">
          <p15:clr>
            <a:srgbClr val="F26B43"/>
          </p15:clr>
        </p15:guide>
        <p15:guide id="10" pos="6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osmos.groundstation.ear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customXml" Target="../ink/ink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mailto:ubuntu@cosmos.groundstation.earth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opensource.gsfc.nasa.gov/documents/NASA_Open_Source_Agreement_1.3.txt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mailto:ubuntu@moonlighter.spacevehicle.spac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0B04B-7E36-1F4A-9549-7CA136BA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356" y="835383"/>
            <a:ext cx="4873660" cy="349954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F0"/>
                </a:solidFill>
              </a:rPr>
              <a:t>Space Pirate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40321-0BAB-A145-9D83-82FA21EC9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21" y="4444578"/>
            <a:ext cx="4598766" cy="1185333"/>
          </a:xfrm>
        </p:spPr>
        <p:txBody>
          <a:bodyPr>
            <a:normAutofit/>
          </a:bodyPr>
          <a:lstStyle/>
          <a:p>
            <a:r>
              <a:rPr lang="en-US" dirty="0"/>
              <a:t>Intro to Satellite Hacking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1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583A-2B80-42D3-50AE-3FDE0B37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93A4CC-22AC-074B-8D58-EF65164E71DC}"/>
              </a:ext>
            </a:extLst>
          </p:cNvPr>
          <p:cNvSpPr/>
          <p:nvPr/>
        </p:nvSpPr>
        <p:spPr>
          <a:xfrm>
            <a:off x="510424" y="2460442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>
                <a:solidFill>
                  <a:schemeClr val="tx1"/>
                </a:solidFill>
              </a:rPr>
              <a:t>COSMOS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244368-2360-114D-D5E7-9AD20A8BCB78}"/>
              </a:ext>
            </a:extLst>
          </p:cNvPr>
          <p:cNvSpPr/>
          <p:nvPr/>
        </p:nvSpPr>
        <p:spPr>
          <a:xfrm>
            <a:off x="4194826" y="2460442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ADCS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438A39-CAD6-C9FE-46D2-F839F762257F}"/>
              </a:ext>
            </a:extLst>
          </p:cNvPr>
          <p:cNvSpPr/>
          <p:nvPr/>
        </p:nvSpPr>
        <p:spPr>
          <a:xfrm>
            <a:off x="3769945" y="1868138"/>
            <a:ext cx="3092030" cy="200042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4D91862-281E-B582-C52E-005CC7429557}"/>
              </a:ext>
            </a:extLst>
          </p:cNvPr>
          <p:cNvSpPr/>
          <p:nvPr/>
        </p:nvSpPr>
        <p:spPr>
          <a:xfrm>
            <a:off x="169289" y="1435947"/>
            <a:ext cx="3092030" cy="469450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50CCBD-5458-A023-733A-006734117AAE}"/>
              </a:ext>
            </a:extLst>
          </p:cNvPr>
          <p:cNvSpPr txBox="1"/>
          <p:nvPr/>
        </p:nvSpPr>
        <p:spPr>
          <a:xfrm>
            <a:off x="100067" y="1670382"/>
            <a:ext cx="309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Space Operations Station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9E0A801-945A-5FEB-91D5-65DDA253232F}"/>
              </a:ext>
            </a:extLst>
          </p:cNvPr>
          <p:cNvSpPr/>
          <p:nvPr/>
        </p:nvSpPr>
        <p:spPr>
          <a:xfrm>
            <a:off x="510297" y="4811599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42 Client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(visualization)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6C189F-E012-C925-E9F4-0C524E99BDDD}"/>
              </a:ext>
            </a:extLst>
          </p:cNvPr>
          <p:cNvSpPr txBox="1"/>
          <p:nvPr/>
        </p:nvSpPr>
        <p:spPr>
          <a:xfrm>
            <a:off x="3769945" y="1931754"/>
            <a:ext cx="309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Flight Software (</a:t>
            </a:r>
            <a:r>
              <a:rPr lang="en-US" dirty="0" err="1"/>
              <a:t>cFS</a:t>
            </a:r>
            <a:r>
              <a:rPr lang="en-US" dirty="0"/>
              <a:t>)</a:t>
            </a:r>
          </a:p>
        </p:txBody>
      </p:sp>
      <p:sp>
        <p:nvSpPr>
          <p:cNvPr id="12" name="Callout: Left-Right Arrow 11">
            <a:extLst>
              <a:ext uri="{FF2B5EF4-FFF2-40B4-BE49-F238E27FC236}">
                <a16:creationId xmlns:a16="http://schemas.microsoft.com/office/drawing/2014/main" id="{0425BF68-2681-AF45-510E-BA74E1D77AB1}"/>
              </a:ext>
            </a:extLst>
          </p:cNvPr>
          <p:cNvSpPr/>
          <p:nvPr/>
        </p:nvSpPr>
        <p:spPr>
          <a:xfrm>
            <a:off x="6877620" y="2183959"/>
            <a:ext cx="1168842" cy="3315694"/>
          </a:xfrm>
          <a:prstGeom prst="leftRightArrowCallou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80323D-4AA0-3E2D-E5BE-B2F23642B2E3}"/>
              </a:ext>
            </a:extLst>
          </p:cNvPr>
          <p:cNvSpPr txBox="1"/>
          <p:nvPr/>
        </p:nvSpPr>
        <p:spPr>
          <a:xfrm rot="16200000">
            <a:off x="5923979" y="3658623"/>
            <a:ext cx="309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Pub-Sub SW Bus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7CEDCB6-DBD7-79FA-A078-40F6BFABF035}"/>
              </a:ext>
            </a:extLst>
          </p:cNvPr>
          <p:cNvSpPr/>
          <p:nvPr/>
        </p:nvSpPr>
        <p:spPr>
          <a:xfrm>
            <a:off x="9531475" y="1873859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Reaction Wheels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BC3626E-9F85-1F27-3EC7-C59A5557F942}"/>
              </a:ext>
            </a:extLst>
          </p:cNvPr>
          <p:cNvSpPr/>
          <p:nvPr/>
        </p:nvSpPr>
        <p:spPr>
          <a:xfrm>
            <a:off x="9531475" y="3124655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GPS Receiver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2C5072E-55E4-8BDA-B629-84F3391C1E82}"/>
              </a:ext>
            </a:extLst>
          </p:cNvPr>
          <p:cNvSpPr/>
          <p:nvPr/>
        </p:nvSpPr>
        <p:spPr>
          <a:xfrm>
            <a:off x="9531475" y="4375451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Solar Panels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FFE654A-E853-83D3-5D61-53F339B42A27}"/>
              </a:ext>
            </a:extLst>
          </p:cNvPr>
          <p:cNvSpPr/>
          <p:nvPr/>
        </p:nvSpPr>
        <p:spPr>
          <a:xfrm>
            <a:off x="7843611" y="2085791"/>
            <a:ext cx="1427610" cy="459475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B703000F-5114-5763-FB31-80D2F514B7D6}"/>
              </a:ext>
            </a:extLst>
          </p:cNvPr>
          <p:cNvSpPr/>
          <p:nvPr/>
        </p:nvSpPr>
        <p:spPr>
          <a:xfrm>
            <a:off x="8034440" y="2461910"/>
            <a:ext cx="1427610" cy="468894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08A7556F-BE4A-83C2-BBE8-FF45D63A631B}"/>
              </a:ext>
            </a:extLst>
          </p:cNvPr>
          <p:cNvSpPr/>
          <p:nvPr/>
        </p:nvSpPr>
        <p:spPr>
          <a:xfrm>
            <a:off x="8051830" y="4736444"/>
            <a:ext cx="1427610" cy="468894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24" name="Arrow: Left 23">
            <a:extLst>
              <a:ext uri="{FF2B5EF4-FFF2-40B4-BE49-F238E27FC236}">
                <a16:creationId xmlns:a16="http://schemas.microsoft.com/office/drawing/2014/main" id="{B1D4B151-F2BC-D0B9-E13D-B959B221B5CF}"/>
              </a:ext>
            </a:extLst>
          </p:cNvPr>
          <p:cNvSpPr/>
          <p:nvPr/>
        </p:nvSpPr>
        <p:spPr>
          <a:xfrm>
            <a:off x="8053243" y="3159551"/>
            <a:ext cx="1427610" cy="468894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BAAA7C6F-52D3-342A-B5DA-34918CD6547F}"/>
              </a:ext>
            </a:extLst>
          </p:cNvPr>
          <p:cNvSpPr/>
          <p:nvPr/>
        </p:nvSpPr>
        <p:spPr>
          <a:xfrm>
            <a:off x="5714218" y="2437908"/>
            <a:ext cx="1427610" cy="45947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32" name="Arrow: Left 31">
            <a:extLst>
              <a:ext uri="{FF2B5EF4-FFF2-40B4-BE49-F238E27FC236}">
                <a16:creationId xmlns:a16="http://schemas.microsoft.com/office/drawing/2014/main" id="{9A09E3E4-7384-8C30-D4B3-68E6FFE0151E}"/>
              </a:ext>
            </a:extLst>
          </p:cNvPr>
          <p:cNvSpPr/>
          <p:nvPr/>
        </p:nvSpPr>
        <p:spPr>
          <a:xfrm>
            <a:off x="5886517" y="3052554"/>
            <a:ext cx="1427610" cy="468894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6447E56-7A07-6906-B5BD-5638D6482626}"/>
              </a:ext>
            </a:extLst>
          </p:cNvPr>
          <p:cNvSpPr/>
          <p:nvPr/>
        </p:nvSpPr>
        <p:spPr>
          <a:xfrm>
            <a:off x="515871" y="3645603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Garak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88B10782-0EA5-F4B8-E605-FFCCE1FAE1A2}"/>
              </a:ext>
            </a:extLst>
          </p:cNvPr>
          <p:cNvSpPr/>
          <p:nvPr/>
        </p:nvSpPr>
        <p:spPr>
          <a:xfrm rot="20369837">
            <a:off x="2427927" y="3732394"/>
            <a:ext cx="2368749" cy="45947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9BD513D-0B45-E333-2BDB-BCED6EBCCE6D}"/>
              </a:ext>
            </a:extLst>
          </p:cNvPr>
          <p:cNvSpPr/>
          <p:nvPr/>
        </p:nvSpPr>
        <p:spPr>
          <a:xfrm>
            <a:off x="3669027" y="1435947"/>
            <a:ext cx="3275768" cy="47752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FEF74-E785-F7D3-83A8-E872CE7A29EC}"/>
              </a:ext>
            </a:extLst>
          </p:cNvPr>
          <p:cNvSpPr txBox="1"/>
          <p:nvPr/>
        </p:nvSpPr>
        <p:spPr>
          <a:xfrm>
            <a:off x="3760896" y="1457197"/>
            <a:ext cx="309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Flight Computer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9C1974D-6C0E-DFC5-40B1-E692570BFA77}"/>
              </a:ext>
            </a:extLst>
          </p:cNvPr>
          <p:cNvSpPr/>
          <p:nvPr/>
        </p:nvSpPr>
        <p:spPr>
          <a:xfrm>
            <a:off x="4264964" y="4549701"/>
            <a:ext cx="2242268" cy="112908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42 Server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(Environment Emulation)</a:t>
            </a:r>
          </a:p>
        </p:txBody>
      </p:sp>
      <p:sp>
        <p:nvSpPr>
          <p:cNvPr id="30" name="Arrow: Left 29">
            <a:extLst>
              <a:ext uri="{FF2B5EF4-FFF2-40B4-BE49-F238E27FC236}">
                <a16:creationId xmlns:a16="http://schemas.microsoft.com/office/drawing/2014/main" id="{A07742BA-9B5D-D9FB-E821-A0742F580D37}"/>
              </a:ext>
            </a:extLst>
          </p:cNvPr>
          <p:cNvSpPr/>
          <p:nvPr/>
        </p:nvSpPr>
        <p:spPr>
          <a:xfrm>
            <a:off x="2572266" y="5209892"/>
            <a:ext cx="1815620" cy="468894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C60633F5-941F-4D02-8525-9CE459085FC6}"/>
              </a:ext>
            </a:extLst>
          </p:cNvPr>
          <p:cNvSpPr/>
          <p:nvPr/>
        </p:nvSpPr>
        <p:spPr>
          <a:xfrm rot="5400000">
            <a:off x="4681522" y="3789566"/>
            <a:ext cx="1260029" cy="468894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3D20055-C0ED-6769-4C04-6AD29EB3AFE3}"/>
              </a:ext>
            </a:extLst>
          </p:cNvPr>
          <p:cNvSpPr/>
          <p:nvPr/>
        </p:nvSpPr>
        <p:spPr>
          <a:xfrm>
            <a:off x="2755959" y="2436588"/>
            <a:ext cx="1427610" cy="45947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Commands</a:t>
            </a:r>
          </a:p>
        </p:txBody>
      </p:sp>
      <p:sp>
        <p:nvSpPr>
          <p:cNvPr id="29" name="Arrow: Left 28">
            <a:extLst>
              <a:ext uri="{FF2B5EF4-FFF2-40B4-BE49-F238E27FC236}">
                <a16:creationId xmlns:a16="http://schemas.microsoft.com/office/drawing/2014/main" id="{6CEA7326-A9EE-49EF-5B54-406F49B2842A}"/>
              </a:ext>
            </a:extLst>
          </p:cNvPr>
          <p:cNvSpPr/>
          <p:nvPr/>
        </p:nvSpPr>
        <p:spPr>
          <a:xfrm>
            <a:off x="2767216" y="2947120"/>
            <a:ext cx="1427610" cy="468894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Telemetry</a:t>
            </a:r>
          </a:p>
        </p:txBody>
      </p:sp>
    </p:spTree>
    <p:extLst>
      <p:ext uri="{BB962C8B-B14F-4D97-AF65-F5344CB8AC3E}">
        <p14:creationId xmlns:p14="http://schemas.microsoft.com/office/powerpoint/2010/main" val="2522978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BD2D-1AB0-65F1-A684-531C3A16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Commands with COSMOS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689D6-5240-E80C-495A-4EA89BFD86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396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CFDCC-D11B-9C77-33B7-BE0D3012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07B95-D092-483D-8ADE-2F97EC64F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2"/>
              </a:rPr>
              <a:t>https://cosmos.groundstation.earth</a:t>
            </a:r>
            <a:endParaRPr lang="en-US" sz="4000" dirty="0"/>
          </a:p>
          <a:p>
            <a:r>
              <a:rPr lang="en-US" dirty="0"/>
              <a:t>HTTPS ONLY</a:t>
            </a:r>
          </a:p>
          <a:p>
            <a:r>
              <a:rPr lang="en-US" dirty="0"/>
              <a:t>Password - password</a:t>
            </a:r>
          </a:p>
        </p:txBody>
      </p:sp>
    </p:spTree>
    <p:extLst>
      <p:ext uri="{BB962C8B-B14F-4D97-AF65-F5344CB8AC3E}">
        <p14:creationId xmlns:p14="http://schemas.microsoft.com/office/powerpoint/2010/main" val="1533320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795F1-3246-25C1-28F2-A0A0190AC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CmdTlmServer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D5BD7D-8BE9-05E1-A79A-D69953323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175" y="2007496"/>
            <a:ext cx="11174413" cy="3814558"/>
          </a:xfrm>
        </p:spPr>
      </p:pic>
    </p:spTree>
    <p:extLst>
      <p:ext uri="{BB962C8B-B14F-4D97-AF65-F5344CB8AC3E}">
        <p14:creationId xmlns:p14="http://schemas.microsoft.com/office/powerpoint/2010/main" val="3009914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D558A-BDE3-511F-8512-23157DEE3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Sender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69CEFC-2EBB-4222-E973-EBE9A4EB8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19" y="1351766"/>
            <a:ext cx="9748837" cy="415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338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33F40-1DED-7B35-8B3E-1BC2F6B14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Moonlighter Call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3C6F1-5667-B394-6F77-DB42E25C2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 – TO_DEBUG</a:t>
            </a:r>
          </a:p>
          <a:p>
            <a:r>
              <a:rPr lang="en-US" dirty="0"/>
              <a:t>DEST_IP – 10.10.20.10</a:t>
            </a:r>
          </a:p>
        </p:txBody>
      </p:sp>
    </p:spTree>
    <p:extLst>
      <p:ext uri="{BB962C8B-B14F-4D97-AF65-F5344CB8AC3E}">
        <p14:creationId xmlns:p14="http://schemas.microsoft.com/office/powerpoint/2010/main" val="219452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24D63-BBAD-2105-A3EB-DB6D5143A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Got Bytes?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F0025A-8425-A4B6-65E4-8F06B45B8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2859" y="1506538"/>
            <a:ext cx="7966281" cy="4613275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429071A-0586-A438-7C65-E10D3F69EF25}"/>
                  </a:ext>
                </a:extLst>
              </p14:cNvPr>
              <p14:cNvContentPartPr/>
              <p14:nvPr/>
            </p14:nvContentPartPr>
            <p14:xfrm>
              <a:off x="8037543" y="4102794"/>
              <a:ext cx="1351440" cy="9352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429071A-0586-A438-7C65-E10D3F69EF2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28903" y="4093794"/>
                <a:ext cx="1369080" cy="9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7F3B1E0-40D1-EDEB-41CD-1AA31128F38E}"/>
                  </a:ext>
                </a:extLst>
              </p14:cNvPr>
              <p14:cNvContentPartPr/>
              <p14:nvPr/>
            </p14:nvContentPartPr>
            <p14:xfrm>
              <a:off x="3033183" y="734274"/>
              <a:ext cx="2880" cy="61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7F3B1E0-40D1-EDEB-41CD-1AA31128F38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24183" y="725274"/>
                <a:ext cx="205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2F984D4-CDD9-31E1-DD9B-5FE1ACEC9463}"/>
                  </a:ext>
                </a:extLst>
              </p14:cNvPr>
              <p14:cNvContentPartPr/>
              <p14:nvPr/>
            </p14:nvContentPartPr>
            <p14:xfrm>
              <a:off x="2989623" y="635994"/>
              <a:ext cx="360" cy="28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2F984D4-CDD9-31E1-DD9B-5FE1ACEC946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80983" y="626994"/>
                <a:ext cx="1800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254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98218-57AB-3F54-4800-86F2A01C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42" y="199170"/>
            <a:ext cx="9251643" cy="1009651"/>
          </a:xfrm>
        </p:spPr>
        <p:txBody>
          <a:bodyPr/>
          <a:lstStyle/>
          <a:p>
            <a:r>
              <a:rPr lang="en-US" dirty="0"/>
              <a:t>Telemetry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AF75AA-978E-3B86-DAEB-BD294AFAA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793" y="1624424"/>
            <a:ext cx="11174413" cy="4319444"/>
          </a:xfrm>
        </p:spPr>
      </p:pic>
    </p:spTree>
    <p:extLst>
      <p:ext uri="{BB962C8B-B14F-4D97-AF65-F5344CB8AC3E}">
        <p14:creationId xmlns:p14="http://schemas.microsoft.com/office/powerpoint/2010/main" val="3385129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F36A-1885-C2F7-3272-8F3C3A313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Malicious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61B6D-2BB5-5EF0-9F62-2664072AE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81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392AC-1B8E-8BFC-E3A9-49F4001C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Reaction Wheels</a:t>
            </a:r>
          </a:p>
        </p:txBody>
      </p:sp>
      <p:pic>
        <p:nvPicPr>
          <p:cNvPr id="13" name="Content Placeholder 12" descr="A metal and green device&#10;&#10;Description automatically generated with medium confidence">
            <a:extLst>
              <a:ext uri="{FF2B5EF4-FFF2-40B4-BE49-F238E27FC236}">
                <a16:creationId xmlns:a16="http://schemas.microsoft.com/office/drawing/2014/main" id="{A49D96C1-6014-21E0-3BF3-AC6CF963B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923" y="1503023"/>
            <a:ext cx="4682153" cy="4682153"/>
          </a:xfrm>
        </p:spPr>
      </p:pic>
    </p:spTree>
    <p:extLst>
      <p:ext uri="{BB962C8B-B14F-4D97-AF65-F5344CB8AC3E}">
        <p14:creationId xmlns:p14="http://schemas.microsoft.com/office/powerpoint/2010/main" val="42093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AFE94-35E0-8F78-5998-68A37B2A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Intro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4DD20-22DE-C9A3-34D4-2D2C1E841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05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6AB3-B178-EBA4-ECAC-81A57A95A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Reacting Reaction Wheels</a:t>
            </a:r>
          </a:p>
        </p:txBody>
      </p:sp>
      <p:pic>
        <p:nvPicPr>
          <p:cNvPr id="1026" name="Picture 2" descr="#gif from cineraria">
            <a:extLst>
              <a:ext uri="{FF2B5EF4-FFF2-40B4-BE49-F238E27FC236}">
                <a16:creationId xmlns:a16="http://schemas.microsoft.com/office/drawing/2014/main" id="{EBCF8012-C1FB-2E75-FE88-F32E2FEA6E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720" y="1339450"/>
            <a:ext cx="7792560" cy="4383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283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B47AC-AC8E-640B-A052-B364DB61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Spin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1A6AE-675F-2F54-C1A8-A6E2D7904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35B8E6-9AC6-7819-229E-B1B32FE1E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57" y="2026185"/>
            <a:ext cx="10247086" cy="377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17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A325-0676-BDAC-332A-E60D9F199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Garak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87850-44ED-77F3-B1C7-737CAD691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0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FED-C9EB-B60C-82CA-3894C17A6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0BC5A-30C6-25E1-E320-128103242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Rogue Ground Station</a:t>
            </a:r>
          </a:p>
          <a:p>
            <a:r>
              <a:rPr lang="en-US" dirty="0"/>
              <a:t>Command Interceptor</a:t>
            </a:r>
          </a:p>
          <a:p>
            <a:r>
              <a:rPr lang="en-US" dirty="0"/>
              <a:t>Cloaking Device</a:t>
            </a:r>
          </a:p>
        </p:txBody>
      </p:sp>
    </p:spTree>
    <p:extLst>
      <p:ext uri="{BB962C8B-B14F-4D97-AF65-F5344CB8AC3E}">
        <p14:creationId xmlns:p14="http://schemas.microsoft.com/office/powerpoint/2010/main" val="3628650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12C5D-6BE1-5E79-0E3E-779BB8970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</a:t>
            </a:r>
            <a:r>
              <a:rPr lang="en-US" dirty="0" err="1"/>
              <a:t>Garak</a:t>
            </a:r>
            <a:r>
              <a:rPr lang="en-US" dirty="0"/>
              <a:t> Going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27148-B550-F1B9-04D6-64BA5BA2A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6E8B05-71B9-F5F3-80B9-C40F73A6A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211856"/>
            <a:ext cx="1181100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266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12C5D-6BE1-5E79-0E3E-779BB8970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Ready Room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81C3C3-CD27-2C60-91B1-CE35CE10A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9201" y="1798741"/>
            <a:ext cx="9182100" cy="3543300"/>
          </a:xfrm>
        </p:spPr>
      </p:pic>
    </p:spTree>
    <p:extLst>
      <p:ext uri="{BB962C8B-B14F-4D97-AF65-F5344CB8AC3E}">
        <p14:creationId xmlns:p14="http://schemas.microsoft.com/office/powerpoint/2010/main" val="18680917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1B66-B82C-B2C7-5906-C2957E55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Targets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73B567-1EB3-B107-B812-922AB0A9B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174" y="1628775"/>
            <a:ext cx="8820150" cy="3600450"/>
          </a:xfrm>
        </p:spPr>
      </p:pic>
    </p:spTree>
    <p:extLst>
      <p:ext uri="{BB962C8B-B14F-4D97-AF65-F5344CB8AC3E}">
        <p14:creationId xmlns:p14="http://schemas.microsoft.com/office/powerpoint/2010/main" val="1421026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8175F-1B31-B751-2381-9F118B4D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Rogue </a:t>
            </a:r>
            <a:r>
              <a:rPr lang="en-US" dirty="0" err="1"/>
              <a:t>Groundstation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AAE3C-7CF5-0B7E-3764-C82C4F642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0B0178-A7A4-ED5F-A826-DB65A5701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725" y="1339450"/>
            <a:ext cx="8310342" cy="476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35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00D3-5083-9754-85E8-B1210B5B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Point?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4959C-A0AC-9AFB-F842-B44C55B0F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Bypass logging / auditing / analysis of typical </a:t>
            </a:r>
            <a:r>
              <a:rPr lang="en-US" dirty="0" err="1"/>
              <a:t>groundstation</a:t>
            </a:r>
            <a:r>
              <a:rPr lang="en-US" dirty="0"/>
              <a:t> flow</a:t>
            </a:r>
          </a:p>
          <a:p>
            <a:r>
              <a:rPr lang="en-US" dirty="0"/>
              <a:t>Can still cause indicators of compromise</a:t>
            </a:r>
          </a:p>
        </p:txBody>
      </p:sp>
    </p:spTree>
    <p:extLst>
      <p:ext uri="{BB962C8B-B14F-4D97-AF65-F5344CB8AC3E}">
        <p14:creationId xmlns:p14="http://schemas.microsoft.com/office/powerpoint/2010/main" val="4281838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76E42-9B21-BC4B-DAD5-BBEAC2D4E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Interception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63FCA-CDB9-8881-A6A1-E7A701403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4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rgbClr val="00B0F0"/>
                </a:solidFill>
              </a:rPr>
              <a:t>Workshop Infrastructure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1EDD4C-0E62-0368-FFE2-7811DF3CA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0671" y="789906"/>
            <a:ext cx="9922962" cy="5515944"/>
          </a:xfrm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8FAB58DE-3A86-999C-4D7A-5B3301FD90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>
            <a:extLst>
              <a:ext uri="{FF2B5EF4-FFF2-40B4-BE49-F238E27FC236}">
                <a16:creationId xmlns:a16="http://schemas.microsoft.com/office/drawing/2014/main" id="{9F9DCBA6-952C-AC9D-FC0C-F981E6835E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9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A420-2192-31C8-28D8-4E81F83E2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Garak’s</a:t>
            </a:r>
            <a:r>
              <a:rPr lang="en-US" dirty="0"/>
              <a:t> Command Interceptor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A8D37A-9405-7F4D-EC58-BEDC55C65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2274" y="1339450"/>
            <a:ext cx="6847452" cy="4613275"/>
          </a:xfrm>
        </p:spPr>
      </p:pic>
    </p:spTree>
    <p:extLst>
      <p:ext uri="{BB962C8B-B14F-4D97-AF65-F5344CB8AC3E}">
        <p14:creationId xmlns:p14="http://schemas.microsoft.com/office/powerpoint/2010/main" val="2084894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69BC-9A42-84BB-C8EB-6364F259F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6B73A-A28D-DDE4-6616-51D280858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8BE43F-CE04-A1F0-E81D-EAA0A5420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768" y="1608666"/>
            <a:ext cx="8456464" cy="461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28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C9E14-B566-DDDD-CCF2-71398FD7D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Into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EECA0-5F49-1422-FCAF-7D7ECB190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820FA5-7CA8-23C5-0FD4-047E11BC6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654" y="1039304"/>
            <a:ext cx="9198692" cy="477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954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7E9C-B7C2-DEB5-DAFD-EB45407FB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F672F-6A63-F4A5-609F-66F522316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ARP Cache Poisoning</a:t>
            </a:r>
          </a:p>
          <a:p>
            <a:r>
              <a:rPr lang="en-US" dirty="0"/>
              <a:t>Routing Changes</a:t>
            </a:r>
          </a:p>
          <a:p>
            <a:r>
              <a:rPr lang="en-US" dirty="0" err="1"/>
              <a:t>IPTables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---- We’ll go with this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889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8EEA-9053-AD4A-359E-33C32FE81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IPTables</a:t>
            </a:r>
            <a:r>
              <a:rPr lang="en-US" dirty="0"/>
              <a:t>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7F96B-6203-4521-6426-34FA81930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dirty="0"/>
              <a:t>SSH to </a:t>
            </a:r>
            <a:r>
              <a:rPr lang="en-US" dirty="0" err="1"/>
              <a:t>Groundstation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ssh –</a:t>
            </a:r>
            <a:r>
              <a:rPr lang="en-US" dirty="0" err="1"/>
              <a:t>i</a:t>
            </a:r>
            <a:r>
              <a:rPr lang="en-US" dirty="0"/>
              <a:t> ~/.ssh/</a:t>
            </a:r>
            <a:r>
              <a:rPr lang="en-US" dirty="0" err="1"/>
              <a:t>groundstation.pem</a:t>
            </a:r>
            <a:r>
              <a:rPr lang="en-US" dirty="0"/>
              <a:t> </a:t>
            </a:r>
            <a:r>
              <a:rPr lang="en-US" dirty="0" err="1">
                <a:hlinkClick r:id="rId2"/>
              </a:rPr>
              <a:t>ubuntu@cosmos.groundstation.earth</a:t>
            </a:r>
            <a:endParaRPr lang="en-US" dirty="0"/>
          </a:p>
          <a:p>
            <a:r>
              <a:rPr lang="en-US" dirty="0"/>
              <a:t>Run </a:t>
            </a:r>
            <a:r>
              <a:rPr lang="en-US" dirty="0" err="1"/>
              <a:t>IPTables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iptables -t </a:t>
            </a:r>
            <a:r>
              <a:rPr lang="en-US" dirty="0" err="1"/>
              <a:t>nat</a:t>
            </a:r>
            <a:r>
              <a:rPr lang="en-US" dirty="0"/>
              <a:t> -A OUTPUT -p </a:t>
            </a:r>
            <a:r>
              <a:rPr lang="en-US" dirty="0" err="1"/>
              <a:t>udp</a:t>
            </a:r>
            <a:r>
              <a:rPr lang="en-US" dirty="0"/>
              <a:t> -d 10.10.10.10 --</a:t>
            </a:r>
            <a:r>
              <a:rPr lang="en-US" dirty="0" err="1"/>
              <a:t>dport</a:t>
            </a:r>
            <a:r>
              <a:rPr lang="en-US" dirty="0"/>
              <a:t> 5012 -j DNAT --to-destination 10.10.20.20:5012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iptables -t </a:t>
            </a:r>
            <a:r>
              <a:rPr lang="en-US" dirty="0" err="1"/>
              <a:t>nat</a:t>
            </a:r>
            <a:r>
              <a:rPr lang="en-US" dirty="0"/>
              <a:t> -A PREROUTING -p </a:t>
            </a:r>
            <a:r>
              <a:rPr lang="en-US" dirty="0" err="1"/>
              <a:t>udp</a:t>
            </a:r>
            <a:r>
              <a:rPr lang="en-US" dirty="0"/>
              <a:t> -d 10.10.10.10 --</a:t>
            </a:r>
            <a:r>
              <a:rPr lang="en-US" dirty="0" err="1"/>
              <a:t>dport</a:t>
            </a:r>
            <a:r>
              <a:rPr lang="en-US" dirty="0"/>
              <a:t> 5012 -j DNAT --to-destination 10.10.20.20:5012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036205-5369-07A5-08D5-D1FF53E5C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44" y="4385205"/>
            <a:ext cx="11174932" cy="110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913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ED80-615D-1106-AF42-A2531B44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the Interceptor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283A71-4356-74C3-A30F-A1A4B6263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3102" y="1339450"/>
            <a:ext cx="5325796" cy="4613275"/>
          </a:xfrm>
        </p:spPr>
      </p:pic>
    </p:spTree>
    <p:extLst>
      <p:ext uri="{BB962C8B-B14F-4D97-AF65-F5344CB8AC3E}">
        <p14:creationId xmlns:p14="http://schemas.microsoft.com/office/powerpoint/2010/main" val="1224303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6C536-EFF5-E9DE-01A2-96ABD07B2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 a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F2A15-1099-A647-3081-EE852E325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77C887-307D-EE0F-5379-739FC64D2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371" y="1670365"/>
            <a:ext cx="10421257" cy="448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708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4CD0-BEF7-D4BB-865F-304B66F07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Intercepted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C634EC-7445-CA5C-6C83-4260D30BB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3764" y="1448481"/>
            <a:ext cx="5464471" cy="4613275"/>
          </a:xfrm>
        </p:spPr>
      </p:pic>
    </p:spTree>
    <p:extLst>
      <p:ext uri="{BB962C8B-B14F-4D97-AF65-F5344CB8AC3E}">
        <p14:creationId xmlns:p14="http://schemas.microsoft.com/office/powerpoint/2010/main" val="3584918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5B91E-E74C-E1A7-E3A2-A8FECF2A6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Ignore COSMOS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11B9A-75A0-878B-773C-753600E60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 three times if it’s giving you errors</a:t>
            </a:r>
          </a:p>
        </p:txBody>
      </p:sp>
    </p:spTree>
    <p:extLst>
      <p:ext uri="{BB962C8B-B14F-4D97-AF65-F5344CB8AC3E}">
        <p14:creationId xmlns:p14="http://schemas.microsoft.com/office/powerpoint/2010/main" val="21917376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A554B-3E99-AD86-0FC0-376B609FB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Up </a:t>
            </a:r>
            <a:r>
              <a:rPr lang="en-US" dirty="0" err="1"/>
              <a:t>IPTables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99409-8B03-0714-F9FF-94876059D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dirty="0"/>
              <a:t>Same commands but with a –D instead of a –A: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iptables -t </a:t>
            </a:r>
            <a:r>
              <a:rPr lang="en-US" dirty="0" err="1"/>
              <a:t>nat</a:t>
            </a:r>
            <a:r>
              <a:rPr lang="en-US" dirty="0"/>
              <a:t> -D OUTPUT -p </a:t>
            </a:r>
            <a:r>
              <a:rPr lang="en-US" dirty="0" err="1"/>
              <a:t>udp</a:t>
            </a:r>
            <a:r>
              <a:rPr lang="en-US" dirty="0"/>
              <a:t> -d 10.10.10.10 --</a:t>
            </a:r>
            <a:r>
              <a:rPr lang="en-US" dirty="0" err="1"/>
              <a:t>dport</a:t>
            </a:r>
            <a:r>
              <a:rPr lang="en-US" dirty="0"/>
              <a:t> 5012 -j DNAT --to-destination 10.10.20.20:5012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iptables -t </a:t>
            </a:r>
            <a:r>
              <a:rPr lang="en-US" dirty="0" err="1"/>
              <a:t>nat</a:t>
            </a:r>
            <a:r>
              <a:rPr lang="en-US" dirty="0"/>
              <a:t> -D PREROUTING -p </a:t>
            </a:r>
            <a:r>
              <a:rPr lang="en-US" dirty="0" err="1"/>
              <a:t>udp</a:t>
            </a:r>
            <a:r>
              <a:rPr lang="en-US" dirty="0"/>
              <a:t> -d 10.10.10.10 --</a:t>
            </a:r>
            <a:r>
              <a:rPr lang="en-US" dirty="0" err="1"/>
              <a:t>dport</a:t>
            </a:r>
            <a:r>
              <a:rPr lang="en-US" dirty="0"/>
              <a:t> 5012 -j DNAT --to-destination 10.10.20.20:5012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03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610D9-045F-55C1-1971-9D39BA5D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D8549-EFEE-B490-55F9-7E758D003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pPr marL="36900" indent="0">
              <a:buNone/>
            </a:pPr>
            <a:endParaRPr lang="en-US" dirty="0">
              <a:hlinkClick r:id="rId2"/>
            </a:endParaRPr>
          </a:p>
          <a:p>
            <a:r>
              <a:rPr lang="en-US" dirty="0"/>
              <a:t>The NASA Operational Simulator for Small Satellites (NOS3) is a suite of tools developed by NASA's Katherine Johnson Independent Verification and Validation (IV&amp;V) Facility to aid in areas such as software development, integration &amp; test (I&amp;T), mission operations/training, verification and validation (V&amp;V), and software systems check-out. NOS3 provides a software development environment, a multi-target build system, an operator interface/ground station, dynamics and environment simulations, and software-based models of spacecraft hardware.</a:t>
            </a:r>
          </a:p>
          <a:p>
            <a:r>
              <a:rPr lang="en-US" dirty="0"/>
              <a:t>This project is licensed under the NOSA (NASA Open Source Agreement) License.</a:t>
            </a:r>
          </a:p>
          <a:p>
            <a:r>
              <a:rPr lang="en-US" dirty="0">
                <a:hlinkClick r:id="rId2"/>
              </a:rPr>
              <a:t>https://opensource.gsfc.nasa.gov/documents/NASA_Open_Source_Agreement_1.3.txt</a:t>
            </a:r>
            <a:endParaRPr lang="en-US" dirty="0"/>
          </a:p>
          <a:p>
            <a:endParaRPr lang="en-US" dirty="0"/>
          </a:p>
        </p:txBody>
      </p:sp>
      <p:pic>
        <p:nvPicPr>
          <p:cNvPr id="5124" name="Picture 4" descr="NASA Operational Simulation for Small Satellites - NASA">
            <a:extLst>
              <a:ext uri="{FF2B5EF4-FFF2-40B4-BE49-F238E27FC236}">
                <a16:creationId xmlns:a16="http://schemas.microsoft.com/office/drawing/2014/main" id="{A5D804B7-4E2C-8ABA-FA95-0D60199A0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263" y="581025"/>
            <a:ext cx="3552825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6131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25083-9B86-182B-9629-9BAF2EFF4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Satellite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7B7B1-4B72-648C-70EF-C78E662AD4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837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F8C26-FDFB-9B19-F059-615580A66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</a:t>
            </a:r>
            <a:r>
              <a:rPr lang="en-US" dirty="0" err="1"/>
              <a:t>MoonLighter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9C836-347F-7434-498A-18451B741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sz="2800" dirty="0"/>
              <a:t>ssh -</a:t>
            </a:r>
            <a:r>
              <a:rPr lang="en-US" sz="2800" dirty="0" err="1"/>
              <a:t>i</a:t>
            </a:r>
            <a:r>
              <a:rPr lang="en-US" sz="2800" dirty="0"/>
              <a:t> ~/.ssh/</a:t>
            </a:r>
            <a:r>
              <a:rPr lang="en-US" sz="2800" dirty="0" err="1"/>
              <a:t>groundstation.pem</a:t>
            </a:r>
            <a:r>
              <a:rPr lang="en-US" sz="2800" dirty="0"/>
              <a:t> </a:t>
            </a:r>
            <a:r>
              <a:rPr lang="en-US" sz="2800" dirty="0" err="1">
                <a:hlinkClick r:id="rId3"/>
              </a:rPr>
              <a:t>ubuntu@moonlighter.spacevehicle.space</a:t>
            </a:r>
            <a:endParaRPr lang="en-US" sz="2800" dirty="0"/>
          </a:p>
          <a:p>
            <a:r>
              <a:rPr lang="en-US" sz="2800" dirty="0"/>
              <a:t>Connect to FSW Docker container:</a:t>
            </a:r>
          </a:p>
          <a:p>
            <a:pPr lvl="1"/>
            <a:r>
              <a:rPr lang="en-US" sz="2800" dirty="0"/>
              <a:t>docker exec -it sc_1_nos_fsw /bin/bash</a:t>
            </a:r>
          </a:p>
        </p:txBody>
      </p:sp>
    </p:spTree>
    <p:extLst>
      <p:ext uri="{BB962C8B-B14F-4D97-AF65-F5344CB8AC3E}">
        <p14:creationId xmlns:p14="http://schemas.microsoft.com/office/powerpoint/2010/main" val="7400465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18A9B-1D8A-78BB-55F5-C62CAEA69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A1B53-B8A1-F892-38DD-1F041EB19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73BAB-86D4-E55C-8A3E-B80FD3E06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574" y="1608666"/>
            <a:ext cx="9774025" cy="461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674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3798B-F828-0D80-A2A3-F91EC6DCE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261512-A923-D844-A57E-0D23FE4C6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461" y="266236"/>
            <a:ext cx="9463420" cy="6261965"/>
          </a:xfrm>
        </p:spPr>
      </p:pic>
    </p:spTree>
    <p:extLst>
      <p:ext uri="{BB962C8B-B14F-4D97-AF65-F5344CB8AC3E}">
        <p14:creationId xmlns:p14="http://schemas.microsoft.com/office/powerpoint/2010/main" val="1009675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1D42B-3033-FC0D-DB0B-5D045FD1C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Credentials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EA2E5-6E54-B064-7589-C3F944A17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sz="3200" dirty="0"/>
              <a:t>Get your student IP:</a:t>
            </a:r>
          </a:p>
          <a:p>
            <a:pPr lvl="1"/>
            <a:r>
              <a:rPr lang="en-US" sz="3200" dirty="0"/>
              <a:t>https://github.com/Final-Frontier-Security/SpaceHackingOdyssey</a:t>
            </a:r>
          </a:p>
          <a:p>
            <a:r>
              <a:rPr lang="en-US" sz="3200" dirty="0"/>
              <a:t>Credentials for Operator box:</a:t>
            </a:r>
          </a:p>
          <a:p>
            <a:pPr lvl="1"/>
            <a:r>
              <a:rPr lang="en-US" sz="3200" dirty="0"/>
              <a:t>Operator / space_pirate11!!</a:t>
            </a:r>
          </a:p>
          <a:p>
            <a:pPr lvl="1"/>
            <a:r>
              <a:rPr lang="en-US" sz="3200" b="1" dirty="0"/>
              <a:t>CASE SENSITIVE</a:t>
            </a:r>
            <a:r>
              <a:rPr lang="en-US" sz="32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88311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A905-F6F8-23A8-F177-77C99936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Why no Kali?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DC47C-604C-5B6B-BC3D-5AB9B76E5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11154353" cy="4613339"/>
          </a:xfrm>
        </p:spPr>
        <p:txBody>
          <a:bodyPr wrap="square">
            <a:normAutofit/>
          </a:bodyPr>
          <a:lstStyle/>
          <a:p>
            <a:r>
              <a:rPr lang="en-US" sz="2400" dirty="0"/>
              <a:t>Mantle of insider access necessary whether insider threat or APT</a:t>
            </a:r>
          </a:p>
          <a:p>
            <a:r>
              <a:rPr lang="en-US" sz="2400" dirty="0"/>
              <a:t>Adds complexity</a:t>
            </a:r>
          </a:p>
          <a:p>
            <a:r>
              <a:rPr lang="en-US" sz="2400" dirty="0"/>
              <a:t>Nothing space specific</a:t>
            </a:r>
          </a:p>
          <a:p>
            <a:r>
              <a:rPr lang="en-US" sz="2400" dirty="0"/>
              <a:t>Surely would be incorporated for red team or longer classes or a true range / lab scenario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655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A905-F6F8-23A8-F177-77C99936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Lab component reference: COSMOS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5103EA-5755-FCBF-9CB0-C4DDC8154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2501A-DD1F-2E1F-48A8-AB51DF3DB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61" y="1339450"/>
            <a:ext cx="8961565" cy="48984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CD7182-AB8F-990A-BF2C-10BEAE51EF3A}"/>
              </a:ext>
            </a:extLst>
          </p:cNvPr>
          <p:cNvSpPr/>
          <p:nvPr/>
        </p:nvSpPr>
        <p:spPr>
          <a:xfrm>
            <a:off x="2003729" y="3307743"/>
            <a:ext cx="731520" cy="1234514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79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A905-F6F8-23A8-F177-77C99936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Lab component reference: Telemetry source for 42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5103EA-5755-FCBF-9CB0-C4DDC8154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2501A-DD1F-2E1F-48A8-AB51DF3DB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61" y="1339450"/>
            <a:ext cx="8961565" cy="48984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CD7182-AB8F-990A-BF2C-10BEAE51EF3A}"/>
              </a:ext>
            </a:extLst>
          </p:cNvPr>
          <p:cNvSpPr/>
          <p:nvPr/>
        </p:nvSpPr>
        <p:spPr>
          <a:xfrm>
            <a:off x="4364970" y="2623931"/>
            <a:ext cx="731520" cy="1234514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92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A905-F6F8-23A8-F177-77C99936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Lab component reference: Target Device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5103EA-5755-FCBF-9CB0-C4DDC8154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2501A-DD1F-2E1F-48A8-AB51DF3DB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61" y="1339450"/>
            <a:ext cx="8961565" cy="48984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CD7182-AB8F-990A-BF2C-10BEAE51EF3A}"/>
              </a:ext>
            </a:extLst>
          </p:cNvPr>
          <p:cNvSpPr/>
          <p:nvPr/>
        </p:nvSpPr>
        <p:spPr>
          <a:xfrm>
            <a:off x="6273282" y="2349101"/>
            <a:ext cx="787475" cy="936850"/>
          </a:xfrm>
          <a:prstGeom prst="rect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55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25235D"/>
      </a:dk2>
      <a:lt2>
        <a:srgbClr val="E1FAFF"/>
      </a:lt2>
      <a:accent1>
        <a:srgbClr val="9BEBFF"/>
      </a:accent1>
      <a:accent2>
        <a:srgbClr val="95DB63"/>
      </a:accent2>
      <a:accent3>
        <a:srgbClr val="4B8CD2"/>
      </a:accent3>
      <a:accent4>
        <a:srgbClr val="3B3772"/>
      </a:accent4>
      <a:accent5>
        <a:srgbClr val="25235D"/>
      </a:accent5>
      <a:accent6>
        <a:srgbClr val="FECB07"/>
      </a:accent6>
      <a:hlink>
        <a:srgbClr val="4B8CD2"/>
      </a:hlink>
      <a:folHlink>
        <a:srgbClr val="9969D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lFrontierSec_template" id="{A5C2A5C5-8635-C745-A531-637D3C4D3D7D}" vid="{EBFA59B2-B31A-3949-B5A1-7EBCB2A67D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6CCE17DEF4944CB97427DA1E57ADD9" ma:contentTypeVersion="3" ma:contentTypeDescription="Create a new document." ma:contentTypeScope="" ma:versionID="e9947752967767a93bdd3927901137e5">
  <xsd:schema xmlns:xsd="http://www.w3.org/2001/XMLSchema" xmlns:xs="http://www.w3.org/2001/XMLSchema" xmlns:p="http://schemas.microsoft.com/office/2006/metadata/properties" xmlns:ns3="a719d01a-3856-4026-a021-0d70486df50e" targetNamespace="http://schemas.microsoft.com/office/2006/metadata/properties" ma:root="true" ma:fieldsID="cbdba2842dcad93883014470eea845db" ns3:_="">
    <xsd:import namespace="a719d01a-3856-4026-a021-0d70486df5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19d01a-3856-4026-a021-0d70486df5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7A12BF-DCFE-440F-9FF6-F4C2C08F58E6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719d01a-3856-4026-a021-0d70486df50e"/>
  </ds:schemaRefs>
</ds:datastoreItem>
</file>

<file path=customXml/itemProps2.xml><?xml version="1.0" encoding="utf-8"?>
<ds:datastoreItem xmlns:ds="http://schemas.openxmlformats.org/officeDocument/2006/customXml" ds:itemID="{E044DD92-C07D-42C1-9D76-C451C9491D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19d01a-3856-4026-a021-0d70486df5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63E0BF0-2261-460C-B6F1-2FE3B1CADD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FinalFrontierSec_template</Template>
  <TotalTime>15036</TotalTime>
  <Words>594</Words>
  <Application>Microsoft Office PowerPoint</Application>
  <PresentationFormat>Widescreen</PresentationFormat>
  <Paragraphs>108</Paragraphs>
  <Slides>43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Exo 2 SemiBold</vt:lpstr>
      <vt:lpstr>Montserrat</vt:lpstr>
      <vt:lpstr>Wingdings</vt:lpstr>
      <vt:lpstr>Office Theme</vt:lpstr>
      <vt:lpstr>Space Pirate Simulator</vt:lpstr>
      <vt:lpstr>Environment Intro</vt:lpstr>
      <vt:lpstr>Workshop Infrastructure</vt:lpstr>
      <vt:lpstr>PowerPoint Presentation</vt:lpstr>
      <vt:lpstr>Credentials  </vt:lpstr>
      <vt:lpstr>Why no Kali?</vt:lpstr>
      <vt:lpstr>Lab component reference: COSMOS</vt:lpstr>
      <vt:lpstr>Lab component reference: Telemetry source for 42</vt:lpstr>
      <vt:lpstr>Lab component reference: Target Device</vt:lpstr>
      <vt:lpstr>PowerPoint Presentation</vt:lpstr>
      <vt:lpstr>Executing Commands with COSMOS</vt:lpstr>
      <vt:lpstr>Get Connected</vt:lpstr>
      <vt:lpstr>CmdTlmServer</vt:lpstr>
      <vt:lpstr>Command Sender</vt:lpstr>
      <vt:lpstr>Moonlighter Call Home</vt:lpstr>
      <vt:lpstr>Got Bytes?</vt:lpstr>
      <vt:lpstr>Telemetry</vt:lpstr>
      <vt:lpstr>Let’s Get Malicious</vt:lpstr>
      <vt:lpstr>Reaction Wheels</vt:lpstr>
      <vt:lpstr>Reacting Reaction Wheels</vt:lpstr>
      <vt:lpstr>Make it Spin</vt:lpstr>
      <vt:lpstr>Garak</vt:lpstr>
      <vt:lpstr>Features</vt:lpstr>
      <vt:lpstr>Getting Garak Going</vt:lpstr>
      <vt:lpstr>The Ready Room</vt:lpstr>
      <vt:lpstr>Load Targets</vt:lpstr>
      <vt:lpstr>The Rogue Groundstation</vt:lpstr>
      <vt:lpstr>What’s the Point?</vt:lpstr>
      <vt:lpstr>Command Interception</vt:lpstr>
      <vt:lpstr>Garak’s Command Interceptor</vt:lpstr>
      <vt:lpstr>Turn this…</vt:lpstr>
      <vt:lpstr>Into this…</vt:lpstr>
      <vt:lpstr>How?</vt:lpstr>
      <vt:lpstr>IPTables Setup</vt:lpstr>
      <vt:lpstr>Start the Interceptor</vt:lpstr>
      <vt:lpstr>Send a Command</vt:lpstr>
      <vt:lpstr>Get Intercepted</vt:lpstr>
      <vt:lpstr>Ignore COSMOS Error</vt:lpstr>
      <vt:lpstr>Clean Up IPTables</vt:lpstr>
      <vt:lpstr>Exploring the Satellite</vt:lpstr>
      <vt:lpstr>Connect to MoonLighter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&amp; Space</dc:title>
  <dc:creator>jake oakley</dc:creator>
  <cp:lastModifiedBy>Michael Butler</cp:lastModifiedBy>
  <cp:revision>321</cp:revision>
  <dcterms:created xsi:type="dcterms:W3CDTF">2019-09-18T19:41:55Z</dcterms:created>
  <dcterms:modified xsi:type="dcterms:W3CDTF">2024-08-09T20:20:03Z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0x0101008B6CCE17DEF4944CB97427DA1E57ADD9</vt:lpwstr>
  </property>
</Properties>
</file>